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FD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245AE269-39E4-480F-86DA-E612E5D89475}" type="datetimeFigureOut">
              <a:rPr lang="es-AR" smtClean="0"/>
              <a:t>27/08/2014</a:t>
            </a:fld>
            <a:endParaRPr lang="es-AR"/>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AR"/>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F5A1DA03-BF5F-4EE4-86F0-8F7F3B9F921A}"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5AE269-39E4-480F-86DA-E612E5D89475}" type="datetimeFigureOut">
              <a:rPr lang="es-AR" smtClean="0"/>
              <a:t>27/08/2014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5A1DA03-BF5F-4EE4-86F0-8F7F3B9F921A}"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5AE269-39E4-480F-86DA-E612E5D89475}" type="datetimeFigureOut">
              <a:rPr lang="es-AR" smtClean="0"/>
              <a:t>27/08/2014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5A1DA03-BF5F-4EE4-86F0-8F7F3B9F921A}"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245AE269-39E4-480F-86DA-E612E5D89475}" type="datetimeFigureOut">
              <a:rPr lang="es-AR" smtClean="0"/>
              <a:t>27/08/2014</a:t>
            </a:fld>
            <a:endParaRPr lang="es-AR"/>
          </a:p>
        </p:txBody>
      </p:sp>
      <p:sp>
        <p:nvSpPr>
          <p:cNvPr id="9" name="8 Marcador de número de diapositiva"/>
          <p:cNvSpPr>
            <a:spLocks noGrp="1"/>
          </p:cNvSpPr>
          <p:nvPr>
            <p:ph type="sldNum" sz="quarter" idx="15"/>
          </p:nvPr>
        </p:nvSpPr>
        <p:spPr/>
        <p:txBody>
          <a:bodyPr rtlCol="0"/>
          <a:lstStyle/>
          <a:p>
            <a:fld id="{F5A1DA03-BF5F-4EE4-86F0-8F7F3B9F921A}" type="slidenum">
              <a:rPr lang="es-AR" smtClean="0"/>
              <a:t>‹Nº›</a:t>
            </a:fld>
            <a:endParaRPr lang="es-AR"/>
          </a:p>
        </p:txBody>
      </p:sp>
      <p:sp>
        <p:nvSpPr>
          <p:cNvPr id="10" name="9 Marcador de pie de página"/>
          <p:cNvSpPr>
            <a:spLocks noGrp="1"/>
          </p:cNvSpPr>
          <p:nvPr>
            <p:ph type="ftr" sz="quarter" idx="16"/>
          </p:nvPr>
        </p:nvSpPr>
        <p:spPr/>
        <p:txBody>
          <a:bodyPr rtlCol="0"/>
          <a:lstStyle/>
          <a:p>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245AE269-39E4-480F-86DA-E612E5D89475}" type="datetimeFigureOut">
              <a:rPr lang="es-AR" smtClean="0"/>
              <a:t>27/08/2014</a:t>
            </a:fld>
            <a:endParaRPr lang="es-AR"/>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AR"/>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F5A1DA03-BF5F-4EE4-86F0-8F7F3B9F921A}" type="slidenum">
              <a:rPr lang="es-AR" smtClean="0"/>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45AE269-39E4-480F-86DA-E612E5D89475}" type="datetimeFigureOut">
              <a:rPr lang="es-AR" smtClean="0"/>
              <a:t>27/08/2014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F5A1DA03-BF5F-4EE4-86F0-8F7F3B9F921A}" type="slidenum">
              <a:rPr lang="es-AR" smtClean="0"/>
              <a:t>‹Nº›</a:t>
            </a:fld>
            <a:endParaRPr lang="es-AR"/>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45AE269-39E4-480F-86DA-E612E5D89475}" type="datetimeFigureOut">
              <a:rPr lang="es-AR" smtClean="0"/>
              <a:t>27/08/2014</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F5A1DA03-BF5F-4EE4-86F0-8F7F3B9F921A}" type="slidenum">
              <a:rPr lang="es-AR" smtClean="0"/>
              <a:t>‹Nº›</a:t>
            </a:fld>
            <a:endParaRPr lang="es-AR"/>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245AE269-39E4-480F-86DA-E612E5D89475}" type="datetimeFigureOut">
              <a:rPr lang="es-AR" smtClean="0"/>
              <a:t>27/08/2014</a:t>
            </a:fld>
            <a:endParaRPr lang="es-AR"/>
          </a:p>
        </p:txBody>
      </p:sp>
      <p:sp>
        <p:nvSpPr>
          <p:cNvPr id="7" name="6 Marcador de número de diapositiva"/>
          <p:cNvSpPr>
            <a:spLocks noGrp="1"/>
          </p:cNvSpPr>
          <p:nvPr>
            <p:ph type="sldNum" sz="quarter" idx="11"/>
          </p:nvPr>
        </p:nvSpPr>
        <p:spPr/>
        <p:txBody>
          <a:bodyPr rtlCol="0"/>
          <a:lstStyle/>
          <a:p>
            <a:fld id="{F5A1DA03-BF5F-4EE4-86F0-8F7F3B9F921A}" type="slidenum">
              <a:rPr lang="es-AR" smtClean="0"/>
              <a:t>‹Nº›</a:t>
            </a:fld>
            <a:endParaRPr lang="es-AR"/>
          </a:p>
        </p:txBody>
      </p:sp>
      <p:sp>
        <p:nvSpPr>
          <p:cNvPr id="8" name="7 Marcador de pie de página"/>
          <p:cNvSpPr>
            <a:spLocks noGrp="1"/>
          </p:cNvSpPr>
          <p:nvPr>
            <p:ph type="ftr" sz="quarter" idx="12"/>
          </p:nvPr>
        </p:nvSpPr>
        <p:spPr/>
        <p:txBody>
          <a:bodyPr rtlCol="0"/>
          <a:lstStyle/>
          <a:p>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45AE269-39E4-480F-86DA-E612E5D89475}" type="datetimeFigureOut">
              <a:rPr lang="es-AR" smtClean="0"/>
              <a:t>27/08/2014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F5A1DA03-BF5F-4EE4-86F0-8F7F3B9F921A}"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245AE269-39E4-480F-86DA-E612E5D89475}" type="datetimeFigureOut">
              <a:rPr lang="es-AR" smtClean="0"/>
              <a:t>27/08/2014</a:t>
            </a:fld>
            <a:endParaRPr lang="es-AR"/>
          </a:p>
        </p:txBody>
      </p:sp>
      <p:sp>
        <p:nvSpPr>
          <p:cNvPr id="22" name="21 Marcador de número de diapositiva"/>
          <p:cNvSpPr>
            <a:spLocks noGrp="1"/>
          </p:cNvSpPr>
          <p:nvPr>
            <p:ph type="sldNum" sz="quarter" idx="15"/>
          </p:nvPr>
        </p:nvSpPr>
        <p:spPr/>
        <p:txBody>
          <a:bodyPr rtlCol="0"/>
          <a:lstStyle/>
          <a:p>
            <a:fld id="{F5A1DA03-BF5F-4EE4-86F0-8F7F3B9F921A}" type="slidenum">
              <a:rPr lang="es-AR" smtClean="0"/>
              <a:t>‹Nº›</a:t>
            </a:fld>
            <a:endParaRPr lang="es-AR"/>
          </a:p>
        </p:txBody>
      </p:sp>
      <p:sp>
        <p:nvSpPr>
          <p:cNvPr id="23" name="22 Marcador de pie de página"/>
          <p:cNvSpPr>
            <a:spLocks noGrp="1"/>
          </p:cNvSpPr>
          <p:nvPr>
            <p:ph type="ftr" sz="quarter" idx="16"/>
          </p:nvPr>
        </p:nvSpPr>
        <p:spPr/>
        <p:txBody>
          <a:bodyPr rtlCol="0"/>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45AE269-39E4-480F-86DA-E612E5D89475}" type="datetimeFigureOut">
              <a:rPr lang="es-AR" smtClean="0"/>
              <a:t>27/08/2014</a:t>
            </a:fld>
            <a:endParaRPr lang="es-AR"/>
          </a:p>
        </p:txBody>
      </p:sp>
      <p:sp>
        <p:nvSpPr>
          <p:cNvPr id="18" name="17 Marcador de número de diapositiva"/>
          <p:cNvSpPr>
            <a:spLocks noGrp="1"/>
          </p:cNvSpPr>
          <p:nvPr>
            <p:ph type="sldNum" sz="quarter" idx="11"/>
          </p:nvPr>
        </p:nvSpPr>
        <p:spPr/>
        <p:txBody>
          <a:bodyPr rtlCol="0"/>
          <a:lstStyle/>
          <a:p>
            <a:fld id="{F5A1DA03-BF5F-4EE4-86F0-8F7F3B9F921A}" type="slidenum">
              <a:rPr lang="es-AR" smtClean="0"/>
              <a:t>‹Nº›</a:t>
            </a:fld>
            <a:endParaRPr lang="es-AR"/>
          </a:p>
        </p:txBody>
      </p:sp>
      <p:sp>
        <p:nvSpPr>
          <p:cNvPr id="21" name="20 Marcador de pie de página"/>
          <p:cNvSpPr>
            <a:spLocks noGrp="1"/>
          </p:cNvSpPr>
          <p:nvPr>
            <p:ph type="ftr" sz="quarter" idx="12"/>
          </p:nvPr>
        </p:nvSpPr>
        <p:spPr/>
        <p:txBody>
          <a:bodyPr rtlCol="0"/>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45AE269-39E4-480F-86DA-E612E5D89475}" type="datetimeFigureOut">
              <a:rPr lang="es-AR" smtClean="0"/>
              <a:t>27/08/2014</a:t>
            </a:fld>
            <a:endParaRPr lang="es-AR"/>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AR"/>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5A1DA03-BF5F-4EE4-86F0-8F7F3B9F921A}"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63688" y="692696"/>
            <a:ext cx="6480720" cy="1152128"/>
          </a:xfrm>
        </p:spPr>
        <p:txBody>
          <a:bodyPr>
            <a:normAutofit/>
          </a:bodyPr>
          <a:lstStyle/>
          <a:p>
            <a:pPr algn="ctr"/>
            <a:r>
              <a:rPr lang="es-CO" sz="3200" dirty="0" smtClean="0">
                <a:solidFill>
                  <a:schemeClr val="accent2">
                    <a:lumMod val="60000"/>
                    <a:lumOff val="40000"/>
                  </a:schemeClr>
                </a:solidFill>
              </a:rPr>
              <a:t>TEORIA</a:t>
            </a:r>
            <a:r>
              <a:rPr lang="es-CO" dirty="0" smtClean="0">
                <a:solidFill>
                  <a:schemeClr val="accent2">
                    <a:lumMod val="60000"/>
                    <a:lumOff val="40000"/>
                  </a:schemeClr>
                </a:solidFill>
              </a:rPr>
              <a:t> GENERAL DE SISTEMAS</a:t>
            </a:r>
            <a:endParaRPr lang="es-AR" dirty="0">
              <a:solidFill>
                <a:schemeClr val="accent2">
                  <a:lumMod val="60000"/>
                  <a:lumOff val="40000"/>
                </a:schemeClr>
              </a:solidFill>
            </a:endParaRPr>
          </a:p>
        </p:txBody>
      </p:sp>
      <p:sp>
        <p:nvSpPr>
          <p:cNvPr id="3" name="2 Subtítulo"/>
          <p:cNvSpPr>
            <a:spLocks noGrp="1"/>
          </p:cNvSpPr>
          <p:nvPr>
            <p:ph type="subTitle" idx="1"/>
          </p:nvPr>
        </p:nvSpPr>
        <p:spPr>
          <a:xfrm>
            <a:off x="1187624" y="1700808"/>
            <a:ext cx="7270576" cy="4674114"/>
          </a:xfrm>
        </p:spPr>
        <p:txBody>
          <a:bodyPr>
            <a:normAutofit/>
          </a:bodyPr>
          <a:lstStyle/>
          <a:p>
            <a:endParaRPr lang="es-CO" sz="2000" dirty="0" smtClean="0"/>
          </a:p>
          <a:p>
            <a:endParaRPr lang="es-CO" sz="2000" dirty="0"/>
          </a:p>
          <a:p>
            <a:pPr algn="ctr"/>
            <a:r>
              <a:rPr lang="es-CO" sz="3200" dirty="0">
                <a:solidFill>
                  <a:schemeClr val="accent3">
                    <a:lumMod val="60000"/>
                    <a:lumOff val="40000"/>
                  </a:schemeClr>
                </a:solidFill>
              </a:rPr>
              <a:t>PRESENTADO POR:</a:t>
            </a:r>
          </a:p>
          <a:p>
            <a:pPr algn="ctr"/>
            <a:endParaRPr lang="es-CO" sz="3200" dirty="0">
              <a:solidFill>
                <a:schemeClr val="accent3">
                  <a:lumMod val="60000"/>
                  <a:lumOff val="40000"/>
                </a:schemeClr>
              </a:solidFill>
            </a:endParaRPr>
          </a:p>
          <a:p>
            <a:pPr algn="ctr"/>
            <a:r>
              <a:rPr lang="es-CO" sz="3200" dirty="0" smtClean="0">
                <a:solidFill>
                  <a:schemeClr val="accent3">
                    <a:lumMod val="60000"/>
                    <a:lumOff val="40000"/>
                  </a:schemeClr>
                </a:solidFill>
              </a:rPr>
              <a:t>  LAURA PATRICIA CASTRO </a:t>
            </a:r>
          </a:p>
          <a:p>
            <a:pPr algn="ctr"/>
            <a:r>
              <a:rPr lang="es-CO" sz="3200" dirty="0" smtClean="0">
                <a:solidFill>
                  <a:schemeClr val="accent3">
                    <a:lumMod val="60000"/>
                    <a:lumOff val="40000"/>
                  </a:schemeClr>
                </a:solidFill>
              </a:rPr>
              <a:t>     LEYDI JOHANA CAMPOS</a:t>
            </a:r>
          </a:p>
          <a:p>
            <a:pPr algn="ctr"/>
            <a:r>
              <a:rPr lang="es-CO" sz="3200" dirty="0" smtClean="0">
                <a:solidFill>
                  <a:schemeClr val="accent3">
                    <a:lumMod val="60000"/>
                    <a:lumOff val="40000"/>
                  </a:schemeClr>
                </a:solidFill>
              </a:rPr>
              <a:t>   MARIA FERNANDA BORDA</a:t>
            </a:r>
            <a:endParaRPr lang="es-AR" sz="3200" dirty="0">
              <a:solidFill>
                <a:schemeClr val="accent3">
                  <a:lumMod val="60000"/>
                  <a:lumOff val="40000"/>
                </a:schemeClr>
              </a:solidFill>
            </a:endParaRPr>
          </a:p>
        </p:txBody>
      </p:sp>
      <p:pic>
        <p:nvPicPr>
          <p:cNvPr id="4" name="3 Imagen"/>
          <p:cNvPicPr/>
          <p:nvPr/>
        </p:nvPicPr>
        <p:blipFill>
          <a:blip r:embed="rId2">
            <a:extLst>
              <a:ext uri="{28A0092B-C50C-407E-A947-70E740481C1C}">
                <a14:useLocalDpi xmlns:a14="http://schemas.microsoft.com/office/drawing/2010/main" val="0"/>
              </a:ext>
            </a:extLst>
          </a:blip>
          <a:stretch>
            <a:fillRect/>
          </a:stretch>
        </p:blipFill>
        <p:spPr>
          <a:xfrm>
            <a:off x="5004048" y="5877272"/>
            <a:ext cx="3976370" cy="771235"/>
          </a:xfrm>
          <a:prstGeom prst="rect">
            <a:avLst/>
          </a:prstGeom>
        </p:spPr>
      </p:pic>
    </p:spTree>
    <p:extLst>
      <p:ext uri="{BB962C8B-B14F-4D97-AF65-F5344CB8AC3E}">
        <p14:creationId xmlns:p14="http://schemas.microsoft.com/office/powerpoint/2010/main" val="3669775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a:solidFill>
                  <a:schemeClr val="accent3">
                    <a:lumMod val="75000"/>
                  </a:schemeClr>
                </a:solidFill>
              </a:rPr>
              <a:t>importancia de los </a:t>
            </a:r>
            <a:r>
              <a:rPr lang="es-ES" b="1" dirty="0" smtClean="0">
                <a:solidFill>
                  <a:schemeClr val="accent3">
                    <a:lumMod val="75000"/>
                  </a:schemeClr>
                </a:solidFill>
              </a:rPr>
              <a:t>aportes </a:t>
            </a:r>
            <a:r>
              <a:rPr lang="es-ES" b="1" dirty="0">
                <a:solidFill>
                  <a:schemeClr val="accent3">
                    <a:lumMod val="75000"/>
                  </a:schemeClr>
                </a:solidFill>
              </a:rPr>
              <a:t>del libro introducción a la teoría general de sistemas Johansen.</a:t>
            </a:r>
            <a:endParaRPr lang="es-AR" dirty="0">
              <a:solidFill>
                <a:schemeClr val="accent3">
                  <a:lumMod val="75000"/>
                </a:schemeClr>
              </a:solidFill>
            </a:endParaRPr>
          </a:p>
        </p:txBody>
      </p:sp>
      <p:sp>
        <p:nvSpPr>
          <p:cNvPr id="3" name="2 Marcador de contenido"/>
          <p:cNvSpPr>
            <a:spLocks noGrp="1"/>
          </p:cNvSpPr>
          <p:nvPr>
            <p:ph sz="quarter" idx="1"/>
          </p:nvPr>
        </p:nvSpPr>
        <p:spPr>
          <a:xfrm>
            <a:off x="539552" y="3068960"/>
            <a:ext cx="7467600" cy="3124944"/>
          </a:xfrm>
        </p:spPr>
        <p:txBody>
          <a:bodyPr>
            <a:normAutofit fontScale="92500" lnSpcReduction="20000"/>
          </a:bodyPr>
          <a:lstStyle/>
          <a:p>
            <a:pPr algn="just"/>
            <a:r>
              <a:rPr lang="es-ES" dirty="0"/>
              <a:t> </a:t>
            </a:r>
            <a:endParaRPr lang="es-AR" dirty="0"/>
          </a:p>
          <a:p>
            <a:pPr algn="just"/>
            <a:r>
              <a:rPr lang="es-ES" dirty="0"/>
              <a:t>Este libro es muy importante porque nos da a conocer todos los tipos de sistemas (cerrados y abiertos), también nos explica de qué manera podemos estructurar nuestra organización, nos da  a conocer además  la interrelación que existe entre los sistemas y subsistemas para el desarrollo de sus objetivos.</a:t>
            </a:r>
            <a:endParaRPr lang="es-AR" dirty="0"/>
          </a:p>
          <a:p>
            <a:pPr algn="just"/>
            <a:r>
              <a:rPr lang="es-ES" dirty="0"/>
              <a:t>Además la TGS, es de mucha importancia aplicarla en las organizaciones para que su desarrollo sea satisfactorio y sin inconvenientes. </a:t>
            </a:r>
            <a:endParaRPr lang="es-AR" dirty="0"/>
          </a:p>
          <a:p>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4438" y="1628800"/>
            <a:ext cx="4968552" cy="1656184"/>
          </a:xfrm>
          <a:prstGeom prst="rect">
            <a:avLst/>
          </a:prstGeom>
        </p:spPr>
      </p:pic>
      <p:sp>
        <p:nvSpPr>
          <p:cNvPr id="5" name="4 Elipse"/>
          <p:cNvSpPr/>
          <p:nvPr/>
        </p:nvSpPr>
        <p:spPr>
          <a:xfrm>
            <a:off x="7889622" y="926722"/>
            <a:ext cx="936104" cy="9721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Elipse"/>
          <p:cNvSpPr/>
          <p:nvPr/>
        </p:nvSpPr>
        <p:spPr>
          <a:xfrm>
            <a:off x="8013009" y="2348880"/>
            <a:ext cx="68933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8049013" y="3501008"/>
            <a:ext cx="617322"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Elipse"/>
          <p:cNvSpPr/>
          <p:nvPr/>
        </p:nvSpPr>
        <p:spPr>
          <a:xfrm>
            <a:off x="8100392" y="4653136"/>
            <a:ext cx="565943"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9" name="8 Imagen"/>
          <p:cNvPicPr/>
          <p:nvPr/>
        </p:nvPicPr>
        <p:blipFill>
          <a:blip r:embed="rId3">
            <a:extLst>
              <a:ext uri="{28A0092B-C50C-407E-A947-70E740481C1C}">
                <a14:useLocalDpi xmlns:a14="http://schemas.microsoft.com/office/drawing/2010/main" val="0"/>
              </a:ext>
            </a:extLst>
          </a:blip>
          <a:stretch>
            <a:fillRect/>
          </a:stretch>
        </p:blipFill>
        <p:spPr>
          <a:xfrm>
            <a:off x="4888071" y="5946140"/>
            <a:ext cx="3976370" cy="911860"/>
          </a:xfrm>
          <a:prstGeom prst="rect">
            <a:avLst/>
          </a:prstGeom>
        </p:spPr>
      </p:pic>
    </p:spTree>
    <p:extLst>
      <p:ext uri="{BB962C8B-B14F-4D97-AF65-F5344CB8AC3E}">
        <p14:creationId xmlns:p14="http://schemas.microsoft.com/office/powerpoint/2010/main" val="2308961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20 Imagen"/>
          <p:cNvPicPr/>
          <p:nvPr/>
        </p:nvPicPr>
        <p:blipFill>
          <a:blip r:embed="rId2">
            <a:extLst>
              <a:ext uri="{28A0092B-C50C-407E-A947-70E740481C1C}">
                <a14:useLocalDpi xmlns:a14="http://schemas.microsoft.com/office/drawing/2010/main" val="0"/>
              </a:ext>
            </a:extLst>
          </a:blip>
          <a:stretch>
            <a:fillRect/>
          </a:stretch>
        </p:blipFill>
        <p:spPr>
          <a:xfrm>
            <a:off x="5090290" y="6086846"/>
            <a:ext cx="3976370" cy="764095"/>
          </a:xfrm>
          <a:prstGeom prst="rect">
            <a:avLst/>
          </a:prstGeom>
        </p:spPr>
      </p:pic>
      <p:pic>
        <p:nvPicPr>
          <p:cNvPr id="20" name="19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7624" y="4221088"/>
            <a:ext cx="2701280" cy="2348036"/>
          </a:xfrm>
          <a:prstGeom prst="rect">
            <a:avLst/>
          </a:prstGeom>
        </p:spPr>
      </p:pic>
      <p:pic>
        <p:nvPicPr>
          <p:cNvPr id="19" name="18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5167" y="4077072"/>
            <a:ext cx="2276475" cy="2009775"/>
          </a:xfrm>
          <a:prstGeom prst="rect">
            <a:avLst/>
          </a:prstGeom>
        </p:spPr>
      </p:pic>
      <p:sp>
        <p:nvSpPr>
          <p:cNvPr id="2" name="1 Título"/>
          <p:cNvSpPr>
            <a:spLocks noGrp="1"/>
          </p:cNvSpPr>
          <p:nvPr>
            <p:ph type="title"/>
          </p:nvPr>
        </p:nvSpPr>
        <p:spPr/>
        <p:txBody>
          <a:bodyPr>
            <a:normAutofit fontScale="90000"/>
          </a:bodyPr>
          <a:lstStyle/>
          <a:p>
            <a:pPr lvl="1" algn="l" rtl="0">
              <a:spcBef>
                <a:spcPct val="0"/>
              </a:spcBef>
            </a:pPr>
            <a:r>
              <a:rPr lang="es-ES" sz="2800" b="1" dirty="0" smtClean="0">
                <a:solidFill>
                  <a:schemeClr val="accent3">
                    <a:lumMod val="60000"/>
                    <a:lumOff val="40000"/>
                  </a:schemeClr>
                </a:solidFill>
              </a:rPr>
              <a:t>CÓMO </a:t>
            </a:r>
            <a:r>
              <a:rPr lang="es-ES" sz="3100" b="1" dirty="0" smtClean="0">
                <a:solidFill>
                  <a:schemeClr val="accent3">
                    <a:lumMod val="60000"/>
                    <a:lumOff val="40000"/>
                  </a:schemeClr>
                </a:solidFill>
              </a:rPr>
              <a:t>IDENTIFICA SI EL SISTEMA AL QUE PERTENECE ES ABIERTO O CERRADO?</a:t>
            </a:r>
            <a:r>
              <a:rPr lang="es-AR" sz="1600" dirty="0"/>
              <a:t/>
            </a:r>
            <a:br>
              <a:rPr lang="es-AR" sz="1600" dirty="0"/>
            </a:br>
            <a:endParaRPr lang="es-AR" dirty="0"/>
          </a:p>
        </p:txBody>
      </p:sp>
      <p:sp>
        <p:nvSpPr>
          <p:cNvPr id="3" name="2 Marcador de contenido"/>
          <p:cNvSpPr>
            <a:spLocks noGrp="1"/>
          </p:cNvSpPr>
          <p:nvPr>
            <p:ph sz="quarter" idx="1"/>
          </p:nvPr>
        </p:nvSpPr>
        <p:spPr>
          <a:xfrm>
            <a:off x="460366" y="1268598"/>
            <a:ext cx="7467600" cy="3412976"/>
          </a:xfrm>
        </p:spPr>
        <p:txBody>
          <a:bodyPr>
            <a:normAutofit lnSpcReduction="10000"/>
          </a:bodyPr>
          <a:lstStyle/>
          <a:p>
            <a:pPr algn="just"/>
            <a:r>
              <a:rPr lang="es-ES" dirty="0"/>
              <a:t>El sistema al que nosotros pertenecemos es un sistema abierto, ya que transferimos información y energía, interactuándola  en todo nuestro entorno</a:t>
            </a:r>
            <a:r>
              <a:rPr lang="es-ES" dirty="0" smtClean="0"/>
              <a:t>.</a:t>
            </a:r>
            <a:endParaRPr lang="es-AR" dirty="0"/>
          </a:p>
          <a:p>
            <a:pPr algn="just"/>
            <a:r>
              <a:rPr lang="es-ES" dirty="0" smtClean="0"/>
              <a:t> Además </a:t>
            </a:r>
            <a:r>
              <a:rPr lang="es-ES" dirty="0"/>
              <a:t>Estos sistemas abiertos nos  dan a </a:t>
            </a:r>
            <a:r>
              <a:rPr lang="es-ES" dirty="0" smtClean="0"/>
              <a:t>          conocer </a:t>
            </a:r>
            <a:r>
              <a:rPr lang="es-ES" dirty="0"/>
              <a:t>información globalizada y renovada donde tenemos la opción de  una retroalimentación y así poder lograr un excelente funcionamiento en dicho sistema.</a:t>
            </a:r>
            <a:endParaRPr lang="es-AR" dirty="0"/>
          </a:p>
          <a:p>
            <a:endParaRPr lang="es-AR" dirty="0"/>
          </a:p>
        </p:txBody>
      </p:sp>
      <p:sp>
        <p:nvSpPr>
          <p:cNvPr id="15" name="14 Elipse"/>
          <p:cNvSpPr/>
          <p:nvPr/>
        </p:nvSpPr>
        <p:spPr>
          <a:xfrm>
            <a:off x="7926778" y="0"/>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6" name="15 Elipse"/>
          <p:cNvSpPr/>
          <p:nvPr/>
        </p:nvSpPr>
        <p:spPr>
          <a:xfrm>
            <a:off x="7927966" y="575535"/>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7" name="16 Elipse"/>
          <p:cNvSpPr/>
          <p:nvPr/>
        </p:nvSpPr>
        <p:spPr>
          <a:xfrm>
            <a:off x="8604448" y="836712"/>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8" name="17 Elipse"/>
          <p:cNvSpPr/>
          <p:nvPr/>
        </p:nvSpPr>
        <p:spPr>
          <a:xfrm>
            <a:off x="8501421" y="175293"/>
            <a:ext cx="43204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357677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8357"/>
            <a:ext cx="2748625" cy="2058815"/>
          </a:xfrm>
          <a:prstGeom prst="rect">
            <a:avLst/>
          </a:prstGeom>
        </p:spPr>
      </p:pic>
      <p:sp>
        <p:nvSpPr>
          <p:cNvPr id="2" name="1 Título"/>
          <p:cNvSpPr>
            <a:spLocks noGrp="1"/>
          </p:cNvSpPr>
          <p:nvPr>
            <p:ph type="title"/>
          </p:nvPr>
        </p:nvSpPr>
        <p:spPr>
          <a:xfrm>
            <a:off x="467544" y="476672"/>
            <a:ext cx="7467600" cy="1143000"/>
          </a:xfrm>
        </p:spPr>
        <p:txBody>
          <a:bodyPr>
            <a:normAutofit fontScale="90000"/>
          </a:bodyPr>
          <a:lstStyle/>
          <a:p>
            <a:r>
              <a:rPr lang="es-ES" dirty="0"/>
              <a:t> </a:t>
            </a:r>
            <a:r>
              <a:rPr lang="es-AR" dirty="0"/>
              <a:t/>
            </a:r>
            <a:br>
              <a:rPr lang="es-AR" dirty="0"/>
            </a:br>
            <a:r>
              <a:rPr lang="es-ES" sz="4000" b="1" dirty="0">
                <a:solidFill>
                  <a:schemeClr val="accent3">
                    <a:lumMod val="60000"/>
                    <a:lumOff val="40000"/>
                  </a:schemeClr>
                </a:solidFill>
              </a:rPr>
              <a:t>De qué forma afecta la sinergia a un sistema?</a:t>
            </a:r>
            <a:r>
              <a:rPr lang="es-AR" dirty="0"/>
              <a:t/>
            </a:r>
            <a:br>
              <a:rPr lang="es-AR" dirty="0"/>
            </a:br>
            <a:endParaRPr lang="es-AR" dirty="0"/>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631190" flipV="1">
            <a:off x="318550" y="5302313"/>
            <a:ext cx="4819832" cy="1318562"/>
          </a:xfrm>
          <a:prstGeom prst="rect">
            <a:avLst/>
          </a:prstGeom>
        </p:spPr>
      </p:pic>
      <p:sp>
        <p:nvSpPr>
          <p:cNvPr id="3" name="2 Marcador de contenido"/>
          <p:cNvSpPr>
            <a:spLocks noGrp="1"/>
          </p:cNvSpPr>
          <p:nvPr>
            <p:ph sz="quarter" idx="1"/>
          </p:nvPr>
        </p:nvSpPr>
        <p:spPr>
          <a:xfrm>
            <a:off x="457200" y="1600200"/>
            <a:ext cx="7355160" cy="4421088"/>
          </a:xfrm>
        </p:spPr>
        <p:txBody>
          <a:bodyPr>
            <a:normAutofit fontScale="92500" lnSpcReduction="10000"/>
          </a:bodyPr>
          <a:lstStyle/>
          <a:p>
            <a:pPr algn="just"/>
            <a:r>
              <a:rPr lang="es-MX" dirty="0"/>
              <a:t>La sinergia es muy esencial dentro de una  organización, por el cual debemos saber su significado y tener  claro sus valores dentro de la visión organizacional para que sea retroalimentado por todo el personal, esto permitirá que los equipos de trabajo fomenten un clima de libertad y vinculación afectiva, así producirá que los integrantes tantos de grupos pequeños como grandes, se comuniquen mejor, generándose una ola grande de motivación interna y acompañamiento en las consecuciones de las metas para así alcanzar como equipo los objetivos establecidos en sus líneas de trabajo.</a:t>
            </a:r>
            <a:endParaRPr lang="es-AR" dirty="0"/>
          </a:p>
          <a:p>
            <a:pPr algn="just"/>
            <a:endParaRPr lang="es-AR" dirty="0"/>
          </a:p>
        </p:txBody>
      </p:sp>
      <p:pic>
        <p:nvPicPr>
          <p:cNvPr id="8" name="7 Imagen"/>
          <p:cNvPicPr/>
          <p:nvPr/>
        </p:nvPicPr>
        <p:blipFill>
          <a:blip r:embed="rId4">
            <a:extLst>
              <a:ext uri="{28A0092B-C50C-407E-A947-70E740481C1C}">
                <a14:useLocalDpi xmlns:a14="http://schemas.microsoft.com/office/drawing/2010/main" val="0"/>
              </a:ext>
            </a:extLst>
          </a:blip>
          <a:stretch>
            <a:fillRect/>
          </a:stretch>
        </p:blipFill>
        <p:spPr>
          <a:xfrm>
            <a:off x="4888071" y="6106738"/>
            <a:ext cx="3976370" cy="751261"/>
          </a:xfrm>
          <a:prstGeom prst="rect">
            <a:avLst/>
          </a:prstGeom>
        </p:spPr>
      </p:pic>
      <p:sp>
        <p:nvSpPr>
          <p:cNvPr id="9" name="8 Elipse"/>
          <p:cNvSpPr/>
          <p:nvPr/>
        </p:nvSpPr>
        <p:spPr>
          <a:xfrm>
            <a:off x="8172400" y="5733256"/>
            <a:ext cx="504056" cy="5626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9 Elipse"/>
          <p:cNvSpPr/>
          <p:nvPr/>
        </p:nvSpPr>
        <p:spPr>
          <a:xfrm>
            <a:off x="8851422" y="4869160"/>
            <a:ext cx="228345"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Elipse"/>
          <p:cNvSpPr/>
          <p:nvPr/>
        </p:nvSpPr>
        <p:spPr>
          <a:xfrm>
            <a:off x="8562283" y="5301208"/>
            <a:ext cx="228345"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Elipse"/>
          <p:cNvSpPr/>
          <p:nvPr/>
        </p:nvSpPr>
        <p:spPr>
          <a:xfrm>
            <a:off x="8562283" y="4725144"/>
            <a:ext cx="228345"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Elipse"/>
          <p:cNvSpPr/>
          <p:nvPr/>
        </p:nvSpPr>
        <p:spPr>
          <a:xfrm>
            <a:off x="8889141" y="5733256"/>
            <a:ext cx="228345"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45945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13 Imagen"/>
          <p:cNvPicPr/>
          <p:nvPr/>
        </p:nvPicPr>
        <p:blipFill>
          <a:blip r:embed="rId2">
            <a:extLst>
              <a:ext uri="{28A0092B-C50C-407E-A947-70E740481C1C}">
                <a14:useLocalDpi xmlns:a14="http://schemas.microsoft.com/office/drawing/2010/main" val="0"/>
              </a:ext>
            </a:extLst>
          </a:blip>
          <a:stretch>
            <a:fillRect/>
          </a:stretch>
        </p:blipFill>
        <p:spPr>
          <a:xfrm>
            <a:off x="4888071" y="6093296"/>
            <a:ext cx="3976370" cy="764704"/>
          </a:xfrm>
          <a:prstGeom prst="rect">
            <a:avLst/>
          </a:prstGeom>
        </p:spPr>
      </p:pic>
      <p:sp>
        <p:nvSpPr>
          <p:cNvPr id="2" name="1 Título"/>
          <p:cNvSpPr>
            <a:spLocks noGrp="1"/>
          </p:cNvSpPr>
          <p:nvPr>
            <p:ph type="title"/>
          </p:nvPr>
        </p:nvSpPr>
        <p:spPr>
          <a:xfrm>
            <a:off x="467544" y="692696"/>
            <a:ext cx="7467600" cy="1143000"/>
          </a:xfrm>
        </p:spPr>
        <p:txBody>
          <a:bodyPr>
            <a:normAutofit fontScale="90000"/>
          </a:bodyPr>
          <a:lstStyle/>
          <a:p>
            <a:r>
              <a:rPr lang="es-ES" dirty="0"/>
              <a:t> </a:t>
            </a:r>
            <a:r>
              <a:rPr lang="es-AR" dirty="0"/>
              <a:t/>
            </a:r>
            <a:br>
              <a:rPr lang="es-AR" dirty="0"/>
            </a:br>
            <a:r>
              <a:rPr lang="es-ES" b="1" dirty="0">
                <a:solidFill>
                  <a:schemeClr val="accent3">
                    <a:lumMod val="60000"/>
                    <a:lumOff val="40000"/>
                  </a:schemeClr>
                </a:solidFill>
              </a:rPr>
              <a:t>La entropía y neguentropía como la percibe dentro de un sistema empresarial?</a:t>
            </a:r>
            <a:r>
              <a:rPr lang="es-AR" dirty="0"/>
              <a:t/>
            </a:r>
            <a:br>
              <a:rPr lang="es-AR" dirty="0"/>
            </a:br>
            <a:endParaRPr lang="es-AR" dirty="0"/>
          </a:p>
        </p:txBody>
      </p:sp>
      <p:sp>
        <p:nvSpPr>
          <p:cNvPr id="3" name="2 Marcador de contenido"/>
          <p:cNvSpPr>
            <a:spLocks noGrp="1"/>
          </p:cNvSpPr>
          <p:nvPr>
            <p:ph sz="quarter" idx="1"/>
          </p:nvPr>
        </p:nvSpPr>
        <p:spPr>
          <a:xfrm>
            <a:off x="899592" y="3861048"/>
            <a:ext cx="7344816" cy="2520280"/>
          </a:xfrm>
        </p:spPr>
        <p:txBody>
          <a:bodyPr>
            <a:normAutofit fontScale="92500" lnSpcReduction="20000"/>
          </a:bodyPr>
          <a:lstStyle/>
          <a:p>
            <a:endParaRPr lang="es-AR" dirty="0" smtClean="0"/>
          </a:p>
          <a:p>
            <a:pPr algn="just"/>
            <a:r>
              <a:rPr lang="es-ES" dirty="0" smtClean="0"/>
              <a:t>La </a:t>
            </a:r>
            <a:r>
              <a:rPr lang="es-ES" dirty="0"/>
              <a:t>entropía se percibe cuando  la organización está en crisis o tiene una obstrucción negativa en algún proceso, y los resultados no han sido los mejores para la organización, mientras que la neguentropia es lo contrario de la entropía, es decir que es una  organización  jerárquica  que todo se encuentra bien y  que todo su desarrollo es realizado eficiente.  </a:t>
            </a:r>
            <a:endParaRPr lang="es-AR"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680" y="1484784"/>
            <a:ext cx="5544616" cy="2520280"/>
          </a:xfrm>
          <a:prstGeom prst="rect">
            <a:avLst/>
          </a:prstGeom>
        </p:spPr>
      </p:pic>
      <p:pic>
        <p:nvPicPr>
          <p:cNvPr id="5" name="4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91680" y="1484784"/>
            <a:ext cx="2304256" cy="165764"/>
          </a:xfrm>
          <a:prstGeom prst="rect">
            <a:avLst/>
          </a:prstGeom>
        </p:spPr>
      </p:pic>
      <p:pic>
        <p:nvPicPr>
          <p:cNvPr id="7" name="6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35488" y="1471420"/>
            <a:ext cx="2304256" cy="179128"/>
          </a:xfrm>
          <a:prstGeom prst="rect">
            <a:avLst/>
          </a:prstGeom>
        </p:spPr>
      </p:pic>
      <p:sp>
        <p:nvSpPr>
          <p:cNvPr id="8" name="7 Elipse"/>
          <p:cNvSpPr/>
          <p:nvPr/>
        </p:nvSpPr>
        <p:spPr>
          <a:xfrm>
            <a:off x="8391026" y="4082691"/>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Elipse"/>
          <p:cNvSpPr/>
          <p:nvPr/>
        </p:nvSpPr>
        <p:spPr>
          <a:xfrm>
            <a:off x="8656754" y="2257338"/>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9 Elipse"/>
          <p:cNvSpPr/>
          <p:nvPr/>
        </p:nvSpPr>
        <p:spPr>
          <a:xfrm>
            <a:off x="8684840" y="116632"/>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Elipse"/>
          <p:cNvSpPr/>
          <p:nvPr/>
        </p:nvSpPr>
        <p:spPr>
          <a:xfrm>
            <a:off x="8748464" y="980728"/>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Elipse"/>
          <p:cNvSpPr/>
          <p:nvPr/>
        </p:nvSpPr>
        <p:spPr>
          <a:xfrm>
            <a:off x="8406049" y="3212976"/>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Elipse"/>
          <p:cNvSpPr/>
          <p:nvPr/>
        </p:nvSpPr>
        <p:spPr>
          <a:xfrm>
            <a:off x="8684840" y="4957936"/>
            <a:ext cx="432048"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758121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1268760"/>
            <a:ext cx="3851920" cy="5184576"/>
          </a:xfrm>
          <a:prstGeom prst="rect">
            <a:avLst/>
          </a:prstGeom>
        </p:spPr>
      </p:pic>
      <p:sp>
        <p:nvSpPr>
          <p:cNvPr id="2" name="1 Título"/>
          <p:cNvSpPr>
            <a:spLocks noGrp="1"/>
          </p:cNvSpPr>
          <p:nvPr>
            <p:ph type="title"/>
          </p:nvPr>
        </p:nvSpPr>
        <p:spPr>
          <a:xfrm>
            <a:off x="467544" y="476672"/>
            <a:ext cx="7467600" cy="1498178"/>
          </a:xfrm>
        </p:spPr>
        <p:txBody>
          <a:bodyPr>
            <a:normAutofit fontScale="90000"/>
          </a:bodyPr>
          <a:lstStyle/>
          <a:p>
            <a:r>
              <a:rPr lang="es-ES" dirty="0"/>
              <a:t> </a:t>
            </a:r>
            <a:r>
              <a:rPr lang="es-AR" dirty="0"/>
              <a:t/>
            </a:r>
            <a:br>
              <a:rPr lang="es-AR" dirty="0"/>
            </a:br>
            <a:r>
              <a:rPr lang="es-ES" b="1" dirty="0">
                <a:solidFill>
                  <a:schemeClr val="accent3">
                    <a:lumMod val="60000"/>
                    <a:lumOff val="40000"/>
                  </a:schemeClr>
                </a:solidFill>
              </a:rPr>
              <a:t>Dentro de una organización explique cómo se da la estructura de un sistema y subsistemas?</a:t>
            </a:r>
            <a:r>
              <a:rPr lang="es-AR" dirty="0"/>
              <a:t/>
            </a:r>
            <a:br>
              <a:rPr lang="es-AR" dirty="0"/>
            </a:br>
            <a:endParaRPr lang="es-AR" dirty="0"/>
          </a:p>
        </p:txBody>
      </p:sp>
      <p:sp>
        <p:nvSpPr>
          <p:cNvPr id="3" name="2 Marcador de contenido"/>
          <p:cNvSpPr>
            <a:spLocks noGrp="1"/>
          </p:cNvSpPr>
          <p:nvPr>
            <p:ph sz="quarter" idx="1"/>
          </p:nvPr>
        </p:nvSpPr>
        <p:spPr>
          <a:xfrm>
            <a:off x="457200" y="1600200"/>
            <a:ext cx="3826768" cy="4997152"/>
          </a:xfrm>
        </p:spPr>
        <p:txBody>
          <a:bodyPr>
            <a:normAutofit lnSpcReduction="10000"/>
          </a:bodyPr>
          <a:lstStyle/>
          <a:p>
            <a:pPr algn="just"/>
            <a:r>
              <a:rPr lang="es-ES" dirty="0"/>
              <a:t>El sistema es toda la organización todo su entorno,  y los subsistemas serán          las áreas de la organización x ejemplo el área de producción, el área de recursos humanos el área administrativa etc. los </a:t>
            </a:r>
            <a:r>
              <a:rPr lang="es-ES" dirty="0" smtClean="0"/>
              <a:t>cuales están  </a:t>
            </a:r>
            <a:r>
              <a:rPr lang="es-ES" dirty="0"/>
              <a:t>interrelacionados entre sí con el fin de llegar al mismo objetivo. </a:t>
            </a:r>
            <a:endParaRPr lang="es-AR" dirty="0"/>
          </a:p>
          <a:p>
            <a:endParaRPr lang="es-AR" dirty="0"/>
          </a:p>
        </p:txBody>
      </p:sp>
      <p:sp>
        <p:nvSpPr>
          <p:cNvPr id="5" name="4 Elipse"/>
          <p:cNvSpPr/>
          <p:nvPr/>
        </p:nvSpPr>
        <p:spPr>
          <a:xfrm>
            <a:off x="8120210" y="5733256"/>
            <a:ext cx="611560"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Elipse"/>
          <p:cNvSpPr/>
          <p:nvPr/>
        </p:nvSpPr>
        <p:spPr>
          <a:xfrm>
            <a:off x="179512" y="5877272"/>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263230" y="5157192"/>
            <a:ext cx="386835" cy="4350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Elipse"/>
          <p:cNvSpPr/>
          <p:nvPr/>
        </p:nvSpPr>
        <p:spPr>
          <a:xfrm>
            <a:off x="337330" y="4221088"/>
            <a:ext cx="238631" cy="1758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Elipse"/>
          <p:cNvSpPr/>
          <p:nvPr/>
        </p:nvSpPr>
        <p:spPr>
          <a:xfrm>
            <a:off x="348228" y="4631858"/>
            <a:ext cx="238631" cy="3354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0" name="9 Imagen"/>
          <p:cNvPicPr/>
          <p:nvPr/>
        </p:nvPicPr>
        <p:blipFill>
          <a:blip r:embed="rId3">
            <a:extLst>
              <a:ext uri="{28A0092B-C50C-407E-A947-70E740481C1C}">
                <a14:useLocalDpi xmlns:a14="http://schemas.microsoft.com/office/drawing/2010/main" val="0"/>
              </a:ext>
            </a:extLst>
          </a:blip>
          <a:stretch>
            <a:fillRect/>
          </a:stretch>
        </p:blipFill>
        <p:spPr>
          <a:xfrm>
            <a:off x="4888071" y="6165304"/>
            <a:ext cx="3976370" cy="692696"/>
          </a:xfrm>
          <a:prstGeom prst="rect">
            <a:avLst/>
          </a:prstGeom>
        </p:spPr>
      </p:pic>
    </p:spTree>
    <p:extLst>
      <p:ext uri="{BB962C8B-B14F-4D97-AF65-F5344CB8AC3E}">
        <p14:creationId xmlns:p14="http://schemas.microsoft.com/office/powerpoint/2010/main" val="3579799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1556792"/>
            <a:ext cx="5472608" cy="1871917"/>
          </a:xfrm>
          <a:prstGeom prst="rect">
            <a:avLst/>
          </a:prstGeom>
        </p:spPr>
      </p:pic>
      <p:sp>
        <p:nvSpPr>
          <p:cNvPr id="2" name="1 Título"/>
          <p:cNvSpPr>
            <a:spLocks noGrp="1"/>
          </p:cNvSpPr>
          <p:nvPr>
            <p:ph type="ctrTitle"/>
          </p:nvPr>
        </p:nvSpPr>
        <p:spPr>
          <a:xfrm>
            <a:off x="2123728" y="260648"/>
            <a:ext cx="6172200" cy="1750346"/>
          </a:xfrm>
        </p:spPr>
        <p:txBody>
          <a:bodyPr/>
          <a:lstStyle/>
          <a:p>
            <a:pPr lvl="1" algn="l" rtl="0">
              <a:spcBef>
                <a:spcPct val="0"/>
              </a:spcBef>
            </a:pPr>
            <a:r>
              <a:rPr lang="es-ES" sz="2400" b="1" dirty="0" smtClean="0">
                <a:solidFill>
                  <a:schemeClr val="accent3">
                    <a:lumMod val="60000"/>
                    <a:lumOff val="40000"/>
                  </a:schemeClr>
                </a:solidFill>
              </a:rPr>
              <a:t>LA TEORÍA GENERAL DE SISTEMAS APORTA AL BUEN FUNCIONAMIENTO DE UNA ORGANIZACIÓN?</a:t>
            </a:r>
            <a:r>
              <a:rPr lang="es-AR" sz="1600" dirty="0"/>
              <a:t/>
            </a:r>
            <a:br>
              <a:rPr lang="es-AR" sz="1600" dirty="0"/>
            </a:br>
            <a:endParaRPr lang="es-AR" dirty="0"/>
          </a:p>
        </p:txBody>
      </p:sp>
      <p:sp>
        <p:nvSpPr>
          <p:cNvPr id="3" name="2 Subtítulo"/>
          <p:cNvSpPr>
            <a:spLocks noGrp="1"/>
          </p:cNvSpPr>
          <p:nvPr>
            <p:ph type="subTitle" idx="1"/>
          </p:nvPr>
        </p:nvSpPr>
        <p:spPr>
          <a:xfrm>
            <a:off x="2267744" y="3068960"/>
            <a:ext cx="6172200" cy="3168352"/>
          </a:xfrm>
        </p:spPr>
        <p:txBody>
          <a:bodyPr>
            <a:normAutofit lnSpcReduction="10000"/>
          </a:bodyPr>
          <a:lstStyle/>
          <a:p>
            <a:pPr algn="just"/>
            <a:r>
              <a:rPr lang="es-ES" sz="2000" b="0" dirty="0">
                <a:solidFill>
                  <a:schemeClr val="tx1"/>
                </a:solidFill>
                <a:cs typeface="Arial" panose="020B0604020202020204" pitchFamily="34" charset="0"/>
              </a:rPr>
              <a:t>Si ya que  La TGS a través del análisis de las totalidades y las interacciones internas de éstas y las externas con su medio, es, ya, una poderosa herramienta que permite la explicación de los fenómenos que suceden en la realidad y también hace posible la predicción de la conducta futura de esa realidad dentro de la organización. Esta herramienta también ayuda a llevar un orden y a estructurar a la organización para que así todo funcione eficientemente logrando sus metas u objetivos.  </a:t>
            </a:r>
            <a:endParaRPr lang="es-AR" sz="2000" b="0" dirty="0">
              <a:solidFill>
                <a:schemeClr val="tx1"/>
              </a:solidFill>
              <a:cs typeface="Arial" panose="020B0604020202020204" pitchFamily="34" charset="0"/>
            </a:endParaRPr>
          </a:p>
          <a:p>
            <a:endParaRPr lang="es-AR" dirty="0"/>
          </a:p>
        </p:txBody>
      </p:sp>
      <p:pic>
        <p:nvPicPr>
          <p:cNvPr id="5" name="4 Imagen"/>
          <p:cNvPicPr/>
          <p:nvPr/>
        </p:nvPicPr>
        <p:blipFill>
          <a:blip r:embed="rId3">
            <a:extLst>
              <a:ext uri="{28A0092B-C50C-407E-A947-70E740481C1C}">
                <a14:useLocalDpi xmlns:a14="http://schemas.microsoft.com/office/drawing/2010/main" val="0"/>
              </a:ext>
            </a:extLst>
          </a:blip>
          <a:stretch>
            <a:fillRect/>
          </a:stretch>
        </p:blipFill>
        <p:spPr>
          <a:xfrm>
            <a:off x="5004048" y="6165304"/>
            <a:ext cx="3976370" cy="692696"/>
          </a:xfrm>
          <a:prstGeom prst="rect">
            <a:avLst/>
          </a:prstGeom>
        </p:spPr>
      </p:pic>
    </p:spTree>
    <p:extLst>
      <p:ext uri="{BB962C8B-B14F-4D97-AF65-F5344CB8AC3E}">
        <p14:creationId xmlns:p14="http://schemas.microsoft.com/office/powerpoint/2010/main" val="37634321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83</TotalTime>
  <Words>414</Words>
  <Application>Microsoft Office PowerPoint</Application>
  <PresentationFormat>Presentación en pantalla (4:3)</PresentationFormat>
  <Paragraphs>24</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Mirador</vt:lpstr>
      <vt:lpstr>TEORIA GENERAL DE SISTEMAS</vt:lpstr>
      <vt:lpstr>importancia de los aportes del libro introducción a la teoría general de sistemas Johansen.</vt:lpstr>
      <vt:lpstr>CÓMO IDENTIFICA SI EL SISTEMA AL QUE PERTENECE ES ABIERTO O CERRADO? </vt:lpstr>
      <vt:lpstr>  De qué forma afecta la sinergia a un sistema? </vt:lpstr>
      <vt:lpstr>  La entropía y neguentropía como la percibe dentro de un sistema empresarial? </vt:lpstr>
      <vt:lpstr>  Dentro de una organización explique cómo se da la estructura de un sistema y subsistemas? </vt:lpstr>
      <vt:lpstr>LA TEORÍA GENERAL DE SISTEMAS APORTA AL BUEN FUNCIONAMIENTO DE UNA ORGANIZACIÓN? </vt:lpstr>
    </vt:vector>
  </TitlesOfParts>
  <Company>BlueDeep 2010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GENERAL DE SISTEMAS</dc:title>
  <dc:creator>mafe</dc:creator>
  <cp:lastModifiedBy>mafe</cp:lastModifiedBy>
  <cp:revision>9</cp:revision>
  <dcterms:created xsi:type="dcterms:W3CDTF">2014-08-28T02:01:49Z</dcterms:created>
  <dcterms:modified xsi:type="dcterms:W3CDTF">2014-08-28T03:25:32Z</dcterms:modified>
</cp:coreProperties>
</file>